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309" r:id="rId4"/>
    <p:sldId id="296" r:id="rId5"/>
    <p:sldId id="307" r:id="rId6"/>
    <p:sldId id="310" r:id="rId7"/>
    <p:sldId id="314" r:id="rId8"/>
    <p:sldId id="311" r:id="rId9"/>
    <p:sldId id="313" r:id="rId10"/>
    <p:sldId id="316" r:id="rId11"/>
    <p:sldId id="312" r:id="rId12"/>
    <p:sldId id="308" r:id="rId13"/>
    <p:sldId id="289" r:id="rId14"/>
  </p:sldIdLst>
  <p:sldSz cx="12192000" cy="6858000"/>
  <p:notesSz cx="6718300" cy="9855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881"/>
    <a:srgbClr val="AFB7F2"/>
    <a:srgbClr val="809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0663" autoAdjust="0"/>
  </p:normalViewPr>
  <p:slideViewPr>
    <p:cSldViewPr snapToGrid="0">
      <p:cViewPr varScale="1">
        <p:scale>
          <a:sx n="104" d="100"/>
          <a:sy n="104" d="100"/>
        </p:scale>
        <p:origin x="90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575EE-6D48-4489-A954-45EF26EC2134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31900"/>
            <a:ext cx="5911850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513" y="4743450"/>
            <a:ext cx="5375275" cy="38798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EB812-69B3-4C1B-84A0-5EDBB96A6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76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EB812-69B3-4C1B-84A0-5EDBB96A6EB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58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129D-CEB9-4A71-ADE2-63BDF0446D5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9CBB-661E-4901-A604-C46861E71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87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129D-CEB9-4A71-ADE2-63BDF0446D5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9CBB-661E-4901-A604-C46861E71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25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129D-CEB9-4A71-ADE2-63BDF0446D5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9CBB-661E-4901-A604-C46861E71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83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129D-CEB9-4A71-ADE2-63BDF0446D5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9CBB-661E-4901-A604-C46861E71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10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129D-CEB9-4A71-ADE2-63BDF0446D5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9CBB-661E-4901-A604-C46861E71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36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129D-CEB9-4A71-ADE2-63BDF0446D5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9CBB-661E-4901-A604-C46861E71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89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129D-CEB9-4A71-ADE2-63BDF0446D5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9CBB-661E-4901-A604-C46861E71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32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129D-CEB9-4A71-ADE2-63BDF0446D5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9CBB-661E-4901-A604-C46861E71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38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129D-CEB9-4A71-ADE2-63BDF0446D5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9CBB-661E-4901-A604-C46861E71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85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129D-CEB9-4A71-ADE2-63BDF0446D5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9CBB-661E-4901-A604-C46861E71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81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129D-CEB9-4A71-ADE2-63BDF0446D5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9CBB-661E-4901-A604-C46861E71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5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C129D-CEB9-4A71-ADE2-63BDF0446D5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89CBB-661E-4901-A604-C46861E71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27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59978" y="2588657"/>
            <a:ext cx="65463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293881"/>
                </a:solidFill>
              </a:rPr>
              <a:t>Дидактические возможности  использования  </a:t>
            </a:r>
            <a:br>
              <a:rPr lang="ru-RU" sz="3200" dirty="0" smtClean="0">
                <a:solidFill>
                  <a:srgbClr val="293881"/>
                </a:solidFill>
              </a:rPr>
            </a:br>
            <a:r>
              <a:rPr lang="ru-RU" sz="3200" dirty="0" smtClean="0">
                <a:solidFill>
                  <a:srgbClr val="293881"/>
                </a:solidFill>
              </a:rPr>
              <a:t>современных цифровых учебных материалов в СПО</a:t>
            </a:r>
            <a:endParaRPr lang="ru-RU" sz="3200" dirty="0">
              <a:solidFill>
                <a:srgbClr val="29388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4981303" y="2656114"/>
            <a:ext cx="1" cy="4243252"/>
          </a:xfrm>
          <a:prstGeom prst="line">
            <a:avLst/>
          </a:prstGeom>
          <a:ln w="28575">
            <a:solidFill>
              <a:srgbClr val="2938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273646" y="6170141"/>
            <a:ext cx="1977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938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293881"/>
                </a:solidFill>
                <a:ea typeface="Roboto Lt" pitchFamily="2" charset="0"/>
              </a:rPr>
              <a:t>Учебный</a:t>
            </a:r>
            <a:r>
              <a:rPr lang="ru-RU" sz="1600" dirty="0" smtClean="0">
                <a:solidFill>
                  <a:srgbClr val="293881"/>
                </a:solidFill>
                <a:ea typeface="Roboto Lt" pitchFamily="2" charset="0"/>
              </a:rPr>
              <a:t> семинар</a:t>
            </a:r>
            <a:endParaRPr lang="ru-RU" sz="1600" dirty="0">
              <a:solidFill>
                <a:srgbClr val="2938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814370" y="6279418"/>
            <a:ext cx="377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 Lt" pitchFamily="2" charset="0"/>
                <a:sym typeface="Cambria"/>
              </a:rPr>
              <a:t>12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5149" y="299112"/>
            <a:ext cx="9259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Онлайн-курсы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2292" y="1213008"/>
            <a:ext cx="763578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latin typeface="+mj-lt"/>
              </a:rPr>
              <a:t>Онлайн-курсы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созданы </a:t>
            </a:r>
            <a:r>
              <a:rPr lang="ru-RU" sz="1600" dirty="0">
                <a:latin typeface="+mj-lt"/>
              </a:rPr>
              <a:t>по </a:t>
            </a:r>
            <a:r>
              <a:rPr lang="ru-RU" sz="1600" dirty="0" smtClean="0">
                <a:latin typeface="+mj-lt"/>
              </a:rPr>
              <a:t>программам опережающей профессиональной подготовки.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+mj-lt"/>
              </a:rPr>
              <a:t>Каждый </a:t>
            </a:r>
            <a:r>
              <a:rPr lang="ru-RU" sz="1600" dirty="0">
                <a:latin typeface="+mj-lt"/>
              </a:rPr>
              <a:t>онлайн-курс поделен на </a:t>
            </a:r>
            <a:r>
              <a:rPr lang="ru-RU" sz="1600" dirty="0" smtClean="0">
                <a:latin typeface="+mj-lt"/>
              </a:rPr>
              <a:t>темы занятий, </a:t>
            </a:r>
            <a:r>
              <a:rPr lang="ru-RU" sz="1600" dirty="0">
                <a:latin typeface="+mj-lt"/>
              </a:rPr>
              <a:t>которые включают: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           </a:t>
            </a:r>
            <a:r>
              <a:rPr lang="ru-RU" sz="1600" dirty="0" smtClean="0">
                <a:latin typeface="+mj-lt"/>
              </a:rPr>
              <a:t>цель </a:t>
            </a:r>
            <a:r>
              <a:rPr lang="ru-RU" sz="1600" dirty="0">
                <a:latin typeface="+mj-lt"/>
              </a:rPr>
              <a:t>и план </a:t>
            </a:r>
            <a:r>
              <a:rPr lang="ru-RU" sz="1600" dirty="0" smtClean="0">
                <a:latin typeface="+mj-lt"/>
              </a:rPr>
              <a:t>занятия;</a:t>
            </a:r>
            <a:endParaRPr lang="ru-RU" sz="16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           </a:t>
            </a:r>
            <a:r>
              <a:rPr lang="ru-RU" sz="1600" dirty="0" smtClean="0">
                <a:latin typeface="+mj-lt"/>
              </a:rPr>
              <a:t>интерактивные </a:t>
            </a:r>
            <a:r>
              <a:rPr lang="ru-RU" sz="1600" dirty="0">
                <a:latin typeface="+mj-lt"/>
              </a:rPr>
              <a:t>теоретические </a:t>
            </a:r>
            <a:r>
              <a:rPr lang="ru-RU" sz="1600" dirty="0" smtClean="0">
                <a:latin typeface="+mj-lt"/>
              </a:rPr>
              <a:t>материалы;</a:t>
            </a:r>
            <a:endParaRPr lang="ru-RU" sz="16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           видеоматериалы;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           </a:t>
            </a:r>
            <a:r>
              <a:rPr lang="ru-RU" sz="1600" dirty="0" smtClean="0">
                <a:latin typeface="+mj-lt"/>
              </a:rPr>
              <a:t>тренировочные </a:t>
            </a:r>
            <a:r>
              <a:rPr lang="ru-RU" sz="1600" dirty="0">
                <a:latin typeface="+mj-lt"/>
              </a:rPr>
              <a:t>задания для закрепления пройденного </a:t>
            </a:r>
            <a:r>
              <a:rPr lang="ru-RU" sz="1600" dirty="0" smtClean="0">
                <a:latin typeface="+mj-lt"/>
              </a:rPr>
              <a:t>материала;</a:t>
            </a:r>
            <a:endParaRPr lang="ru-RU" sz="16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           виртуально-практические </a:t>
            </a:r>
            <a:r>
              <a:rPr lang="ru-RU" sz="1600" dirty="0">
                <a:latin typeface="+mj-lt"/>
              </a:rPr>
              <a:t>задания для формирования </a:t>
            </a:r>
            <a:endParaRPr lang="ru-RU" sz="16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           </a:t>
            </a:r>
            <a:r>
              <a:rPr lang="ru-RU" sz="1600" dirty="0" smtClean="0">
                <a:latin typeface="+mj-lt"/>
              </a:rPr>
              <a:t>профессиональных </a:t>
            </a:r>
            <a:r>
              <a:rPr lang="ru-RU" sz="1600" dirty="0" smtClean="0">
                <a:latin typeface="+mj-lt"/>
              </a:rPr>
              <a:t>навыков;</a:t>
            </a:r>
            <a:endParaRPr lang="ru-RU" sz="16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           </a:t>
            </a:r>
            <a:r>
              <a:rPr lang="ru-RU" sz="1600" dirty="0" smtClean="0">
                <a:latin typeface="+mj-lt"/>
              </a:rPr>
              <a:t>контрольно-оценочные </a:t>
            </a:r>
            <a:r>
              <a:rPr lang="ru-RU" sz="1600" dirty="0">
                <a:latin typeface="+mj-lt"/>
              </a:rPr>
              <a:t>задания</a:t>
            </a:r>
          </a:p>
          <a:p>
            <a:pPr>
              <a:lnSpc>
                <a:spcPct val="150000"/>
              </a:lnSpc>
            </a:pPr>
            <a:endParaRPr lang="ru-RU" sz="16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+mj-lt"/>
              </a:rPr>
              <a:t>В </a:t>
            </a:r>
            <a:r>
              <a:rPr lang="ru-RU" sz="1600" dirty="0">
                <a:latin typeface="+mj-lt"/>
              </a:rPr>
              <a:t>конце каждого онлайн-курса дан список литературы и </a:t>
            </a:r>
            <a:r>
              <a:rPr lang="ru-RU" sz="1600" dirty="0" err="1">
                <a:latin typeface="+mj-lt"/>
              </a:rPr>
              <a:t>интернет-ресурсов</a:t>
            </a:r>
            <a:r>
              <a:rPr lang="ru-RU" sz="1600" dirty="0">
                <a:latin typeface="+mj-lt"/>
              </a:rPr>
              <a:t> по теме.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+mj-lt"/>
              </a:rPr>
              <a:t>После успешного прохождения онлайн-курса слушатель получает сертификат, который фиксируется в личном цифровом </a:t>
            </a:r>
            <a:r>
              <a:rPr lang="ru-RU" sz="1600" dirty="0" smtClean="0">
                <a:latin typeface="+mj-lt"/>
              </a:rPr>
              <a:t>портфолио</a:t>
            </a:r>
            <a:endParaRPr lang="ru-RU" sz="1600" dirty="0">
              <a:latin typeface="+mj-lt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4" y="4331458"/>
            <a:ext cx="524301" cy="140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4" y="3625689"/>
            <a:ext cx="524301" cy="1402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4" y="3200787"/>
            <a:ext cx="524301" cy="140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056" y="2883574"/>
            <a:ext cx="524301" cy="1402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4" y="2516399"/>
            <a:ext cx="524301" cy="1402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4" y="2141459"/>
            <a:ext cx="524301" cy="14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795" y="2111453"/>
            <a:ext cx="4320575" cy="242979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916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-8370"/>
            <a:ext cx="12190815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9381" y="1668150"/>
            <a:ext cx="108944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В электронной библиотеке </a:t>
            </a:r>
            <a:r>
              <a:rPr lang="ru-RU" sz="1600" dirty="0" smtClean="0">
                <a:latin typeface="+mj-lt"/>
              </a:rPr>
              <a:t> представлены электронные версии печатных учебников </a:t>
            </a:r>
            <a:r>
              <a:rPr lang="ru-RU" sz="1600" b="1" dirty="0" smtClean="0">
                <a:solidFill>
                  <a:srgbClr val="293881"/>
                </a:solidFill>
              </a:rPr>
              <a:t>в формате </a:t>
            </a:r>
            <a:r>
              <a:rPr lang="en-US" sz="1600" b="1" dirty="0" smtClean="0">
                <a:solidFill>
                  <a:srgbClr val="293881"/>
                </a:solidFill>
              </a:rPr>
              <a:t>pdf</a:t>
            </a:r>
            <a:r>
              <a:rPr lang="ru-RU" sz="1600" b="1" dirty="0" smtClean="0">
                <a:solidFill>
                  <a:srgbClr val="293881"/>
                </a:solidFill>
              </a:rPr>
              <a:t>.</a:t>
            </a:r>
          </a:p>
          <a:p>
            <a:r>
              <a:rPr lang="ru-RU" sz="1600" dirty="0" smtClean="0">
                <a:latin typeface="+mj-lt"/>
              </a:rPr>
              <a:t> </a:t>
            </a:r>
          </a:p>
          <a:p>
            <a:r>
              <a:rPr lang="ru-RU" sz="1600" b="1" dirty="0" smtClean="0">
                <a:solidFill>
                  <a:srgbClr val="293881"/>
                </a:solidFill>
              </a:rPr>
              <a:t>Используются для:</a:t>
            </a:r>
          </a:p>
          <a:p>
            <a:endParaRPr lang="ru-RU" sz="1600" dirty="0" smtClean="0">
              <a:latin typeface="+mj-lt"/>
            </a:endParaRPr>
          </a:p>
          <a:p>
            <a:pPr marL="444500"/>
            <a:r>
              <a:rPr lang="ru-RU" sz="1600" dirty="0" smtClean="0">
                <a:latin typeface="+mj-lt"/>
              </a:rPr>
              <a:t>дистанционного обучения;</a:t>
            </a:r>
          </a:p>
          <a:p>
            <a:pPr marL="444500">
              <a:buFontTx/>
              <a:buChar char="-"/>
            </a:pPr>
            <a:endParaRPr lang="ru-RU" sz="1600" dirty="0" smtClean="0">
              <a:latin typeface="+mj-lt"/>
            </a:endParaRPr>
          </a:p>
          <a:p>
            <a:pPr marL="444500"/>
            <a:r>
              <a:rPr lang="ru-RU" sz="1600" dirty="0" smtClean="0">
                <a:latin typeface="+mj-lt"/>
              </a:rPr>
              <a:t>самостоятельной работы обучающихся;</a:t>
            </a:r>
          </a:p>
          <a:p>
            <a:pPr marL="444500">
              <a:buFontTx/>
              <a:buChar char="-"/>
            </a:pPr>
            <a:endParaRPr lang="ru-RU" sz="1600" dirty="0" smtClean="0">
              <a:latin typeface="+mj-lt"/>
            </a:endParaRPr>
          </a:p>
          <a:p>
            <a:pPr marL="444500"/>
            <a:r>
              <a:rPr lang="ru-RU" sz="1600" dirty="0" smtClean="0">
                <a:latin typeface="+mj-lt"/>
              </a:rPr>
              <a:t>обучения по индивидуальному учебному плану</a:t>
            </a:r>
          </a:p>
          <a:p>
            <a:pPr marL="444500"/>
            <a:endParaRPr lang="ru-RU" sz="1600" dirty="0">
              <a:latin typeface="+mj-lt"/>
            </a:endParaRPr>
          </a:p>
          <a:p>
            <a:pPr marL="444500"/>
            <a:endParaRPr lang="ru-RU" sz="16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14370" y="6279418"/>
            <a:ext cx="275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 Lt" pitchFamily="2" charset="0"/>
                <a:sym typeface="Cambria"/>
              </a:rPr>
              <a:t>7</a:t>
            </a:r>
          </a:p>
        </p:txBody>
      </p:sp>
      <p:pic>
        <p:nvPicPr>
          <p:cNvPr id="8" name="Picture 2" descr="\\004-1\gvs\_DESIGN\ПРЕЗЕНТАЦИИ\Презентация Академия\материал\дизайн страниц akademia точки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48" y="2749878"/>
            <a:ext cx="528093" cy="140173"/>
          </a:xfrm>
          <a:prstGeom prst="rect">
            <a:avLst/>
          </a:prstGeom>
          <a:noFill/>
        </p:spPr>
      </p:pic>
      <p:pic>
        <p:nvPicPr>
          <p:cNvPr id="10" name="Picture 2" descr="\\004-1\gvs\_DESIGN\ПРЕЗЕНТАЦИИ\Презентация Академия\материал\дизайн страниц akademia точки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48" y="3214689"/>
            <a:ext cx="528093" cy="140173"/>
          </a:xfrm>
          <a:prstGeom prst="rect">
            <a:avLst/>
          </a:prstGeom>
          <a:noFill/>
        </p:spPr>
      </p:pic>
      <p:pic>
        <p:nvPicPr>
          <p:cNvPr id="12" name="Picture 2" descr="\\004-1\gvs\_DESIGN\ПРЕЗЕНТАЦИИ\Презентация Академия\материал\дизайн страниц akademia точки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48" y="3706958"/>
            <a:ext cx="528093" cy="14017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45148" y="350982"/>
            <a:ext cx="5940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Электронная библиотека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549" y="2337418"/>
            <a:ext cx="3695700" cy="30194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57525" y="5314465"/>
            <a:ext cx="351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www.academia-library.ru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5149" y="299112"/>
            <a:ext cx="9259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Методическое сопровождение использования ЦУМ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14370" y="6279418"/>
            <a:ext cx="275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 Lt" pitchFamily="2" charset="0"/>
                <a:sym typeface="Cambria"/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36656" y="2014093"/>
            <a:ext cx="523701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/>
            <a:r>
              <a:rPr lang="ru-RU" sz="1600" dirty="0" smtClean="0">
                <a:latin typeface="+mj-lt"/>
              </a:rPr>
              <a:t>разработка дистанционных курсов для различных категорий работников образовательных организаций;</a:t>
            </a:r>
          </a:p>
          <a:p>
            <a:pPr marL="444500"/>
            <a:endParaRPr lang="ru-RU" sz="1600" dirty="0" smtClean="0">
              <a:latin typeface="+mj-lt"/>
            </a:endParaRPr>
          </a:p>
          <a:p>
            <a:pPr marL="444500"/>
            <a:r>
              <a:rPr lang="ru-RU" sz="1600" dirty="0" smtClean="0">
                <a:latin typeface="+mj-lt"/>
              </a:rPr>
              <a:t>организация обучения и повышения квалификации пользователей;</a:t>
            </a:r>
          </a:p>
          <a:p>
            <a:pPr marL="444500"/>
            <a:endParaRPr lang="ru-RU" sz="1600" dirty="0" smtClean="0">
              <a:latin typeface="+mj-lt"/>
            </a:endParaRPr>
          </a:p>
          <a:p>
            <a:pPr marL="444500"/>
            <a:r>
              <a:rPr lang="ru-RU" sz="1600" dirty="0" smtClean="0">
                <a:latin typeface="+mj-lt"/>
              </a:rPr>
              <a:t>создание методических рекомендаций по учебным курсам и размещение их в открытом доступе;</a:t>
            </a:r>
          </a:p>
          <a:p>
            <a:pPr marL="444500">
              <a:buFontTx/>
              <a:buChar char="-"/>
            </a:pPr>
            <a:endParaRPr lang="ru-RU" sz="1600" dirty="0" smtClean="0">
              <a:latin typeface="+mj-lt"/>
            </a:endParaRPr>
          </a:p>
          <a:p>
            <a:pPr marL="444500"/>
            <a:r>
              <a:rPr lang="ru-RU" sz="1600" dirty="0" smtClean="0">
                <a:latin typeface="+mj-lt"/>
              </a:rPr>
              <a:t>создание службы поддержки пользователей, получение обратной связи</a:t>
            </a:r>
          </a:p>
          <a:p>
            <a:pPr marL="342900" indent="-342900" eaLnBrk="0" hangingPunct="0">
              <a:spcBef>
                <a:spcPts val="0"/>
              </a:spcBef>
              <a:buFont typeface="+mj-lt"/>
              <a:buAutoNum type="arabicPeriod"/>
              <a:defRPr/>
            </a:pPr>
            <a:endParaRPr lang="ru-RU" sz="1600" dirty="0">
              <a:latin typeface="+mj-lt"/>
              <a:ea typeface="Roboto Lt" pitchFamily="2" charset="0"/>
            </a:endParaRPr>
          </a:p>
        </p:txBody>
      </p:sp>
      <p:pic>
        <p:nvPicPr>
          <p:cNvPr id="10" name="Picture 2" descr="\\004-1\gvs\_DESIGN\ПРЕЗЕНТАЦИИ\Презентация Академия\материал\дизайн страниц akademia точки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6655" y="3827219"/>
            <a:ext cx="528093" cy="140173"/>
          </a:xfrm>
          <a:prstGeom prst="rect">
            <a:avLst/>
          </a:prstGeom>
          <a:noFill/>
        </p:spPr>
      </p:pic>
      <p:pic>
        <p:nvPicPr>
          <p:cNvPr id="11" name="Picture 2" descr="\\004-1\gvs\_DESIGN\ПРЕЗЕНТАЦИИ\Презентация Академия\материал\дизайн страниц akademia точки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6655" y="3108504"/>
            <a:ext cx="528093" cy="140173"/>
          </a:xfrm>
          <a:prstGeom prst="rect">
            <a:avLst/>
          </a:prstGeom>
          <a:noFill/>
        </p:spPr>
      </p:pic>
      <p:pic>
        <p:nvPicPr>
          <p:cNvPr id="12" name="Picture 2" descr="\\004-1\gvs\_DESIGN\ПРЕЗЕНТАЦИИ\Презентация Академия\материал\дизайн страниц akademia точки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6656" y="2128201"/>
            <a:ext cx="528093" cy="140173"/>
          </a:xfrm>
          <a:prstGeom prst="rect">
            <a:avLst/>
          </a:prstGeom>
          <a:noFill/>
        </p:spPr>
      </p:pic>
      <p:pic>
        <p:nvPicPr>
          <p:cNvPr id="14" name="Picture 2" descr="\\004-1\gvs\_DESIGN\ПРЕЗЕНТАЦИИ\Презентация Академия\материал\дизайн страниц akademia точки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6654" y="4574859"/>
            <a:ext cx="528093" cy="14017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76" y="1967392"/>
            <a:ext cx="6144053" cy="42065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1818" y="1396330"/>
            <a:ext cx="6802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Учебно-методический центр «Академия»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30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резентация_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69"/>
            <a:ext cx="12192000" cy="685266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28354" y="1699425"/>
            <a:ext cx="84421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93800" eaLnBrk="0" fontAlgn="base" hangingPunct="0">
              <a:spcAft>
                <a:spcPct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cs typeface="Arial" charset="0"/>
              </a:rPr>
              <a:t>Благодарим за внимание!</a:t>
            </a:r>
          </a:p>
          <a:p>
            <a:pPr lvl="0" algn="ctr" defTabSz="1193800" eaLnBrk="0" fontAlgn="base" hangingPunct="0">
              <a:spcAft>
                <a:spcPct val="0"/>
              </a:spcAft>
              <a:defRPr/>
            </a:pPr>
            <a:endParaRPr lang="ru-RU" sz="16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lvl="0" algn="ctr" defTabSz="1193800" eaLnBrk="0" fontAlgn="base" hangingPunct="0">
              <a:spcAft>
                <a:spcPct val="0"/>
              </a:spcAft>
              <a:defRPr/>
            </a:pPr>
            <a:endParaRPr lang="ru-RU" sz="16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lvl="0" algn="ctr" defTabSz="1193800" eaLnBrk="0" fontAlgn="base" hangingPunct="0">
              <a:spcAft>
                <a:spcPct val="0"/>
              </a:spcAft>
              <a:defRPr/>
            </a:pPr>
            <a:endParaRPr lang="ru-RU" sz="16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lvl="0" algn="ctr" defTabSz="1193800" eaLnBrk="0" fontAlgn="base" hangingPunct="0">
              <a:spcAft>
                <a:spcPct val="0"/>
              </a:spcAft>
              <a:defRPr/>
            </a:pPr>
            <a:endParaRPr lang="ru-RU" sz="16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lvl="0" algn="ctr" defTabSz="1193800" eaLnBrk="0" fontAlgn="base" hangingPunct="0">
              <a:spcAft>
                <a:spcPct val="0"/>
              </a:spcAft>
              <a:defRPr/>
            </a:pPr>
            <a:endParaRPr lang="ru-RU" sz="16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lvl="0" algn="ctr" defTabSz="1193800" eaLnBrk="0" fontAlgn="base" hangingPunct="0">
              <a:spcAft>
                <a:spcPct val="0"/>
              </a:spcAft>
              <a:defRPr/>
            </a:pPr>
            <a:endParaRPr lang="ru-RU" sz="16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lvl="0" algn="ctr" defTabSz="1193800" eaLnBrk="0" fontAlgn="base" hangingPunct="0">
              <a:spcAft>
                <a:spcPct val="0"/>
              </a:spcAft>
              <a:defRPr/>
            </a:pPr>
            <a:endParaRPr lang="ru-RU" sz="16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lvl="0" algn="ctr" defTabSz="1193800" eaLnBrk="0" fontAlgn="base" hangingPunct="0">
              <a:spcAft>
                <a:spcPct val="0"/>
              </a:spcAft>
              <a:defRPr/>
            </a:pPr>
            <a:endParaRPr lang="ru-RU" sz="16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lvl="0" algn="ctr" defTabSz="1193800" eaLnBrk="0" fontAlgn="base" hangingPunct="0">
              <a:spcAft>
                <a:spcPct val="0"/>
              </a:spcAft>
              <a:defRPr/>
            </a:pPr>
            <a:endParaRPr lang="ru-RU" sz="16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3542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5149" y="299112"/>
            <a:ext cx="9259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Задачи использования ЦУМ в образовательном процессе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14370" y="6279418"/>
            <a:ext cx="275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 Lt" pitchFamily="2" charset="0"/>
                <a:sym typeface="Cambria"/>
              </a:rPr>
              <a:t>1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ea typeface="Roboto Lt" pitchFamily="2" charset="0"/>
              <a:sym typeface="Cambr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9384" y="1369577"/>
            <a:ext cx="75412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/>
            <a:r>
              <a:rPr lang="ru-RU" sz="1600" dirty="0" smtClean="0">
                <a:latin typeface="+mj-lt"/>
              </a:rPr>
              <a:t>доступность образования в любое время и в любом месте; </a:t>
            </a:r>
          </a:p>
          <a:p>
            <a:pPr marL="444500"/>
            <a:endParaRPr lang="ru-RU" sz="1600" dirty="0" smtClean="0">
              <a:latin typeface="+mj-lt"/>
            </a:endParaRPr>
          </a:p>
          <a:p>
            <a:pPr marL="444500"/>
            <a:r>
              <a:rPr lang="ru-RU" sz="1600" dirty="0" smtClean="0">
                <a:latin typeface="+mj-lt"/>
              </a:rPr>
              <a:t>индивидуальные образовательные траектории, гибкость;</a:t>
            </a:r>
          </a:p>
          <a:p>
            <a:pPr marL="444500"/>
            <a:endParaRPr lang="ru-RU" sz="1600" dirty="0" smtClean="0">
              <a:latin typeface="+mj-lt"/>
            </a:endParaRPr>
          </a:p>
          <a:p>
            <a:pPr marL="444500"/>
            <a:r>
              <a:rPr lang="ru-RU" sz="1600" dirty="0" smtClean="0">
                <a:latin typeface="+mj-lt"/>
              </a:rPr>
              <a:t>обеспечение контроля знаний и умений в режиме </a:t>
            </a:r>
            <a:r>
              <a:rPr lang="ru-RU" sz="1600" dirty="0" err="1" smtClean="0">
                <a:latin typeface="+mj-lt"/>
              </a:rPr>
              <a:t>онлайн</a:t>
            </a:r>
            <a:r>
              <a:rPr lang="ru-RU" sz="1600" dirty="0" smtClean="0">
                <a:latin typeface="+mj-lt"/>
              </a:rPr>
              <a:t>, быстрый результат, объективность оценки;</a:t>
            </a:r>
          </a:p>
          <a:p>
            <a:pPr marL="444500"/>
            <a:endParaRPr lang="ru-RU" sz="1600" dirty="0" smtClean="0">
              <a:latin typeface="+mj-lt"/>
            </a:endParaRPr>
          </a:p>
          <a:p>
            <a:pPr marL="444500"/>
            <a:r>
              <a:rPr lang="ru-RU" sz="1600" dirty="0" smtClean="0">
                <a:latin typeface="+mj-lt"/>
              </a:rPr>
              <a:t>повышение наглядности изучаемого материала с помощью масштабируемых иллюстраций, </a:t>
            </a:r>
            <a:r>
              <a:rPr lang="ru-RU" sz="1600" dirty="0" err="1" smtClean="0">
                <a:latin typeface="+mj-lt"/>
              </a:rPr>
              <a:t>мультимедийных</a:t>
            </a:r>
            <a:r>
              <a:rPr lang="ru-RU" sz="1600" dirty="0" smtClean="0">
                <a:latin typeface="+mj-lt"/>
              </a:rPr>
              <a:t> объектов;</a:t>
            </a:r>
          </a:p>
          <a:p>
            <a:pPr marL="444500"/>
            <a:endParaRPr lang="ru-RU" sz="1600" dirty="0" smtClean="0">
              <a:latin typeface="+mj-lt"/>
            </a:endParaRPr>
          </a:p>
          <a:p>
            <a:pPr marL="444500"/>
            <a:r>
              <a:rPr lang="ru-RU" sz="1600" dirty="0" smtClean="0">
                <a:latin typeface="+mj-lt"/>
              </a:rPr>
              <a:t>активизация самостоятельной работы обучающихся;</a:t>
            </a:r>
          </a:p>
          <a:p>
            <a:pPr marL="444500"/>
            <a:endParaRPr lang="ru-RU" sz="1600" dirty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          использование </a:t>
            </a:r>
            <a:r>
              <a:rPr lang="ru-RU" sz="1600" dirty="0">
                <a:latin typeface="+mj-lt"/>
              </a:rPr>
              <a:t>более эффективных подходов к обучению и </a:t>
            </a:r>
            <a:r>
              <a:rPr lang="ru-RU" sz="1600" dirty="0" smtClean="0">
                <a:latin typeface="+mj-lt"/>
              </a:rPr>
              <a:t>совершенствование</a:t>
            </a:r>
          </a:p>
          <a:p>
            <a:r>
              <a:rPr lang="ru-RU" sz="1600" dirty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         методик </a:t>
            </a:r>
            <a:r>
              <a:rPr lang="ru-RU" sz="1600" dirty="0">
                <a:latin typeface="+mj-lt"/>
              </a:rPr>
              <a:t>преподавания;</a:t>
            </a:r>
          </a:p>
          <a:p>
            <a:endParaRPr lang="ru-RU" sz="1600" dirty="0" smtClean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          развитие </a:t>
            </a:r>
            <a:r>
              <a:rPr lang="ru-RU" sz="1600" dirty="0">
                <a:latin typeface="+mj-lt"/>
              </a:rPr>
              <a:t>IT-навыков </a:t>
            </a:r>
            <a:r>
              <a:rPr lang="ru-RU" sz="1600" dirty="0" smtClean="0">
                <a:latin typeface="+mj-lt"/>
              </a:rPr>
              <a:t>студентов</a:t>
            </a:r>
            <a:endParaRPr lang="ru-RU" sz="1600" dirty="0">
              <a:latin typeface="+mj-lt"/>
            </a:endParaRPr>
          </a:p>
          <a:p>
            <a:pPr marL="444500"/>
            <a:endParaRPr lang="ru-RU" sz="1600" dirty="0" smtClean="0">
              <a:latin typeface="+mj-lt"/>
            </a:endParaRPr>
          </a:p>
          <a:p>
            <a:pPr marL="342900" indent="-342900" eaLnBrk="0" hangingPunct="0">
              <a:spcBef>
                <a:spcPts val="0"/>
              </a:spcBef>
              <a:buFont typeface="+mj-lt"/>
              <a:buAutoNum type="arabicPeriod"/>
              <a:defRPr/>
            </a:pPr>
            <a:endParaRPr lang="ru-RU" sz="1600" dirty="0">
              <a:ea typeface="Roboto Lt" pitchFamily="2" charset="0"/>
            </a:endParaRPr>
          </a:p>
        </p:txBody>
      </p:sp>
      <p:pic>
        <p:nvPicPr>
          <p:cNvPr id="10" name="Picture 2" descr="\\004-1\gvs\_DESIGN\ПРЕЗЕНТАЦИИ\Презентация Академия\материал\дизайн страниц akademia точки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48" y="1492510"/>
            <a:ext cx="528093" cy="140173"/>
          </a:xfrm>
          <a:prstGeom prst="rect">
            <a:avLst/>
          </a:prstGeom>
          <a:noFill/>
        </p:spPr>
      </p:pic>
      <p:pic>
        <p:nvPicPr>
          <p:cNvPr id="11" name="Picture 2" descr="\\004-1\gvs\_DESIGN\ПРЕЗЕНТАЦИИ\Презентация Академия\материал\дизайн страниц akademia точки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48" y="1973505"/>
            <a:ext cx="528093" cy="140173"/>
          </a:xfrm>
          <a:prstGeom prst="rect">
            <a:avLst/>
          </a:prstGeom>
          <a:noFill/>
        </p:spPr>
      </p:pic>
      <p:pic>
        <p:nvPicPr>
          <p:cNvPr id="12" name="Picture 2" descr="\\004-1\gvs\_DESIGN\ПРЕЗЕНТАЦИИ\Презентация Академия\материал\дизайн страниц akademia точки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48" y="2459030"/>
            <a:ext cx="528093" cy="140173"/>
          </a:xfrm>
          <a:prstGeom prst="rect">
            <a:avLst/>
          </a:prstGeom>
          <a:noFill/>
        </p:spPr>
      </p:pic>
      <p:pic>
        <p:nvPicPr>
          <p:cNvPr id="13" name="Picture 2" descr="\\004-1\gvs\_DESIGN\ПРЕЗЕНТАЦИИ\Презентация Академия\материал\дизайн страниц akademia точки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48" y="3922214"/>
            <a:ext cx="528093" cy="140173"/>
          </a:xfrm>
          <a:prstGeom prst="rect">
            <a:avLst/>
          </a:prstGeom>
          <a:noFill/>
        </p:spPr>
      </p:pic>
      <p:pic>
        <p:nvPicPr>
          <p:cNvPr id="14" name="Picture 2" descr="\\004-1\gvs\_DESIGN\ПРЕЗЕНТАЦИИ\Презентация Академия\материал\дизайн страниц akademia точки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48" y="3184489"/>
            <a:ext cx="528093" cy="14017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40" y="4411835"/>
            <a:ext cx="524301" cy="1402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47" y="5150872"/>
            <a:ext cx="524301" cy="1402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68" y="2622136"/>
            <a:ext cx="3796331" cy="27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5149" y="299112"/>
            <a:ext cx="9259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Цифровые учебные материалы ООО «</a:t>
            </a:r>
            <a:r>
              <a:rPr lang="ru-RU" sz="2000" dirty="0" err="1" smtClean="0">
                <a:solidFill>
                  <a:schemeClr val="bg1"/>
                </a:solidFill>
              </a:rPr>
              <a:t>Академия-Медиа</a:t>
            </a:r>
            <a:r>
              <a:rPr lang="ru-RU" sz="2000" dirty="0" smtClean="0">
                <a:solidFill>
                  <a:schemeClr val="bg1"/>
                </a:solidFill>
              </a:rPr>
              <a:t>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14370" y="6279418"/>
            <a:ext cx="275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 Lt" pitchFamily="2" charset="0"/>
                <a:sym typeface="Cambria"/>
              </a:rPr>
              <a:t>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9381" y="1359133"/>
            <a:ext cx="736982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/>
            <a:r>
              <a:rPr lang="ru-RU" sz="1600" b="1" dirty="0" smtClean="0">
                <a:solidFill>
                  <a:srgbClr val="293881"/>
                </a:solidFill>
              </a:rPr>
              <a:t>Для 100 профессий и специальностей СПО и 28 компетенций </a:t>
            </a:r>
            <a:r>
              <a:rPr lang="en-US" sz="1600" b="1" dirty="0" err="1" smtClean="0">
                <a:solidFill>
                  <a:srgbClr val="293881"/>
                </a:solidFill>
              </a:rPr>
              <a:t>WorldSkills</a:t>
            </a:r>
            <a:r>
              <a:rPr lang="ru-RU" sz="1600" dirty="0" smtClean="0">
                <a:latin typeface="+mj-lt"/>
              </a:rPr>
              <a:t>: </a:t>
            </a:r>
            <a:br>
              <a:rPr lang="ru-RU" sz="1600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/>
            </a:r>
            <a:br>
              <a:rPr lang="ru-RU" sz="1600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>Электронные учебно-методические комплексы (ЭУМК) - более </a:t>
            </a:r>
            <a:r>
              <a:rPr lang="ru-RU" sz="1600" b="1" dirty="0" smtClean="0">
                <a:solidFill>
                  <a:srgbClr val="293881"/>
                </a:solidFill>
              </a:rPr>
              <a:t>200</a:t>
            </a:r>
            <a:r>
              <a:rPr lang="ru-RU" sz="1600" dirty="0" smtClean="0">
                <a:latin typeface="+mj-lt"/>
              </a:rPr>
              <a:t> наименований</a:t>
            </a:r>
            <a:br>
              <a:rPr lang="ru-RU" sz="1600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/>
            </a:r>
            <a:br>
              <a:rPr lang="ru-RU" sz="1600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>Программно-учебные модули (ПУМ) - комплекты ПУМ по </a:t>
            </a:r>
            <a:r>
              <a:rPr lang="ru-RU" sz="1600" b="1" dirty="0" smtClean="0">
                <a:solidFill>
                  <a:srgbClr val="293881"/>
                </a:solidFill>
              </a:rPr>
              <a:t>28</a:t>
            </a:r>
            <a:r>
              <a:rPr lang="ru-RU" sz="1600" dirty="0" smtClean="0">
                <a:latin typeface="+mj-lt"/>
              </a:rPr>
              <a:t> компетенциям</a:t>
            </a:r>
            <a:endParaRPr lang="en-US" sz="1600" dirty="0" smtClean="0">
              <a:latin typeface="+mj-lt"/>
            </a:endParaRPr>
          </a:p>
          <a:p>
            <a:pPr marL="444500"/>
            <a:endParaRPr lang="ru-RU" sz="1600" dirty="0" smtClean="0">
              <a:latin typeface="+mj-lt"/>
            </a:endParaRPr>
          </a:p>
          <a:p>
            <a:pPr marL="444500"/>
            <a:r>
              <a:rPr lang="ru-RU" sz="1600" dirty="0" smtClean="0">
                <a:latin typeface="+mj-lt"/>
              </a:rPr>
              <a:t>Виртуальные практикумы (ВП) на русском и английском языках - более </a:t>
            </a:r>
            <a:r>
              <a:rPr lang="ru-RU" sz="1600" b="1" dirty="0" smtClean="0">
                <a:solidFill>
                  <a:srgbClr val="293881"/>
                </a:solidFill>
              </a:rPr>
              <a:t>25</a:t>
            </a:r>
            <a:r>
              <a:rPr lang="ru-RU" sz="1600" dirty="0" smtClean="0">
                <a:latin typeface="+mj-lt"/>
              </a:rPr>
              <a:t> наименований </a:t>
            </a:r>
            <a:br>
              <a:rPr lang="ru-RU" sz="1600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/>
            </a:r>
            <a:br>
              <a:rPr lang="ru-RU" sz="1600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>Электронные версии печатных изданий в электронной библиотеке издательства - около </a:t>
            </a:r>
            <a:r>
              <a:rPr lang="ru-RU" sz="1600" b="1" dirty="0" smtClean="0">
                <a:solidFill>
                  <a:srgbClr val="293881"/>
                </a:solidFill>
              </a:rPr>
              <a:t>2300</a:t>
            </a:r>
            <a:r>
              <a:rPr lang="ru-RU" sz="1600" dirty="0" smtClean="0">
                <a:latin typeface="+mj-lt"/>
              </a:rPr>
              <a:t> наименований;</a:t>
            </a:r>
          </a:p>
          <a:p>
            <a:pPr marL="444500"/>
            <a:endParaRPr lang="ru-RU" sz="1600" dirty="0">
              <a:latin typeface="+mj-lt"/>
            </a:endParaRPr>
          </a:p>
          <a:p>
            <a:pPr marL="444500"/>
            <a:r>
              <a:rPr lang="ru-RU" sz="1600" dirty="0" smtClean="0">
                <a:latin typeface="+mj-lt"/>
              </a:rPr>
              <a:t>Онлайн-курсы по программам опережающей </a:t>
            </a:r>
            <a:r>
              <a:rPr lang="ru-RU" sz="1600" dirty="0" err="1" smtClean="0">
                <a:latin typeface="+mj-lt"/>
              </a:rPr>
              <a:t>профподготовки</a:t>
            </a:r>
            <a:r>
              <a:rPr lang="ru-RU" sz="1600" dirty="0" smtClean="0">
                <a:latin typeface="+mj-lt"/>
              </a:rPr>
              <a:t> – более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25 </a:t>
            </a:r>
            <a:r>
              <a:rPr lang="ru-RU" sz="1600" dirty="0" smtClean="0">
                <a:latin typeface="+mj-lt"/>
              </a:rPr>
              <a:t>наименований</a:t>
            </a:r>
            <a:br>
              <a:rPr lang="ru-RU" sz="1600" dirty="0" smtClean="0">
                <a:latin typeface="+mj-lt"/>
              </a:rPr>
            </a:br>
            <a:endParaRPr lang="ru-RU" sz="1600" dirty="0">
              <a:latin typeface="+mj-lt"/>
              <a:ea typeface="Roboto Lt" pitchFamily="2" charset="0"/>
            </a:endParaRPr>
          </a:p>
        </p:txBody>
      </p:sp>
      <p:pic>
        <p:nvPicPr>
          <p:cNvPr id="10" name="Picture 2" descr="\\004-1\gvs\_DESIGN\ПРЕЗЕНТАЦИИ\Презентация Академия\материал\дизайн страниц akademia точки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48" y="1953754"/>
            <a:ext cx="528093" cy="140173"/>
          </a:xfrm>
          <a:prstGeom prst="rect">
            <a:avLst/>
          </a:prstGeom>
          <a:noFill/>
        </p:spPr>
      </p:pic>
      <p:pic>
        <p:nvPicPr>
          <p:cNvPr id="11" name="Picture 2" descr="\\004-1\gvs\_DESIGN\ПРЕЗЕНТАЦИИ\Презентация Академия\материал\дизайн страниц akademia точки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48" y="2677509"/>
            <a:ext cx="528093" cy="140173"/>
          </a:xfrm>
          <a:prstGeom prst="rect">
            <a:avLst/>
          </a:prstGeom>
          <a:noFill/>
        </p:spPr>
      </p:pic>
      <p:pic>
        <p:nvPicPr>
          <p:cNvPr id="12" name="Picture 2" descr="\\004-1\gvs\_DESIGN\ПРЕЗЕНТАЦИИ\Презентация Академия\материал\дизайн страниц akademia точки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6" y="3864674"/>
            <a:ext cx="528093" cy="140173"/>
          </a:xfrm>
          <a:prstGeom prst="rect">
            <a:avLst/>
          </a:prstGeom>
          <a:noFill/>
        </p:spPr>
      </p:pic>
      <p:pic>
        <p:nvPicPr>
          <p:cNvPr id="14" name="Picture 2" descr="\\004-1\gvs\_DESIGN\ПРЕЗЕНТАЦИИ\Презентация Академия\материал\дизайн страниц akademia точки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48" y="3169778"/>
            <a:ext cx="528093" cy="140173"/>
          </a:xfrm>
          <a:prstGeom prst="rect">
            <a:avLst/>
          </a:prstGeom>
          <a:noFill/>
        </p:spPr>
      </p:pic>
      <p:pic>
        <p:nvPicPr>
          <p:cNvPr id="16" name="Рисунок 15" descr="страницы dez_3-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2748" y="1788340"/>
            <a:ext cx="3248930" cy="33258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48" y="4630211"/>
            <a:ext cx="524301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88631" y="1546153"/>
            <a:ext cx="1001592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</a:rPr>
              <a:t>Во всех цифровых учебных материалах встроены интерактивные </a:t>
            </a:r>
            <a:r>
              <a:rPr lang="ru-RU" sz="1600" dirty="0">
                <a:latin typeface="+mj-lt"/>
              </a:rPr>
              <a:t>контрольные задания разных типов. </a:t>
            </a:r>
            <a:endParaRPr lang="ru-RU" sz="1600" dirty="0" smtClean="0">
              <a:latin typeface="+mj-lt"/>
            </a:endParaRPr>
          </a:p>
          <a:p>
            <a:endParaRPr lang="ru-RU" sz="16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+mj-lt"/>
              </a:rPr>
              <a:t>По </a:t>
            </a:r>
            <a:r>
              <a:rPr lang="ru-RU" sz="1600" dirty="0">
                <a:latin typeface="+mj-lt"/>
              </a:rPr>
              <a:t>итогам выполнения </a:t>
            </a:r>
            <a:r>
              <a:rPr lang="ru-RU" sz="1600" dirty="0" smtClean="0">
                <a:latin typeface="+mj-lt"/>
              </a:rPr>
              <a:t>заданий студент </a:t>
            </a:r>
            <a:r>
              <a:rPr lang="ru-RU" sz="1600" dirty="0">
                <a:latin typeface="+mj-lt"/>
              </a:rPr>
              <a:t>видит на экране отчет с указанием основных параметров: </a:t>
            </a:r>
            <a:endParaRPr lang="ru-RU" sz="16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+mj-lt"/>
              </a:rPr>
              <a:t>название </a:t>
            </a:r>
            <a:r>
              <a:rPr lang="ru-RU" sz="1600" dirty="0">
                <a:latin typeface="+mj-lt"/>
              </a:rPr>
              <a:t>работы, </a:t>
            </a:r>
            <a:endParaRPr lang="ru-RU" sz="16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+mj-lt"/>
              </a:rPr>
              <a:t>дата </a:t>
            </a:r>
            <a:r>
              <a:rPr lang="ru-RU" sz="1600" dirty="0">
                <a:latin typeface="+mj-lt"/>
              </a:rPr>
              <a:t>занятия и время, затраченное на выполнение </a:t>
            </a:r>
            <a:r>
              <a:rPr lang="ru-RU" sz="1600" dirty="0" smtClean="0">
                <a:latin typeface="+mj-lt"/>
              </a:rPr>
              <a:t>заданий</a:t>
            </a:r>
            <a:r>
              <a:rPr lang="ru-RU" sz="1600" dirty="0">
                <a:latin typeface="+mj-lt"/>
              </a:rPr>
              <a:t>, </a:t>
            </a:r>
            <a:endParaRPr lang="ru-RU" sz="16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+mj-lt"/>
              </a:rPr>
              <a:t>количество </a:t>
            </a:r>
            <a:r>
              <a:rPr lang="ru-RU" sz="1600" dirty="0">
                <a:latin typeface="+mj-lt"/>
              </a:rPr>
              <a:t>вопросов, количество правильных ответов, </a:t>
            </a:r>
            <a:endParaRPr lang="ru-RU" sz="16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+mj-lt"/>
              </a:rPr>
              <a:t>процент </a:t>
            </a:r>
            <a:r>
              <a:rPr lang="ru-RU" sz="1600" dirty="0">
                <a:latin typeface="+mj-lt"/>
              </a:rPr>
              <a:t>выполнения.</a:t>
            </a:r>
          </a:p>
        </p:txBody>
      </p:sp>
      <p:pic>
        <p:nvPicPr>
          <p:cNvPr id="7" name="Picture 2" descr="\\004-1\gvs\_DESIGN\ПРЕЗЕНТАЦИИ\Презентация Академия\материал\дизайн страниц akademia точки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48" y="2579538"/>
            <a:ext cx="528093" cy="140173"/>
          </a:xfrm>
          <a:prstGeom prst="rect">
            <a:avLst/>
          </a:prstGeom>
          <a:noFill/>
        </p:spPr>
      </p:pic>
      <p:pic>
        <p:nvPicPr>
          <p:cNvPr id="8" name="Picture 2" descr="\\004-1\gvs\_DESIGN\ПРЕЗЕНТАЦИИ\Презентация Академия\материал\дизайн страниц akademia точки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48" y="2949694"/>
            <a:ext cx="528093" cy="140173"/>
          </a:xfrm>
          <a:prstGeom prst="rect">
            <a:avLst/>
          </a:prstGeom>
          <a:noFill/>
        </p:spPr>
      </p:pic>
      <p:pic>
        <p:nvPicPr>
          <p:cNvPr id="10" name="Picture 2" descr="\\004-1\gvs\_DESIGN\ПРЕЗЕНТАЦИИ\Презентация Академия\материал\дизайн страниц akademia точки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48" y="3324380"/>
            <a:ext cx="528093" cy="14017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1814370" y="6279418"/>
            <a:ext cx="377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 Lt" pitchFamily="2" charset="0"/>
                <a:sym typeface="Cambria"/>
              </a:rPr>
              <a:t>10</a:t>
            </a:r>
          </a:p>
        </p:txBody>
      </p:sp>
      <p:pic>
        <p:nvPicPr>
          <p:cNvPr id="12" name="Picture 2" descr="\\004-1\gvs\_DESIGN\ПРЕЗЕНТАЦИИ\Презентация Академия\материал\дизайн страниц akademia точки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48" y="3696573"/>
            <a:ext cx="528093" cy="14017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45148" y="350982"/>
            <a:ext cx="6328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Контрольно-оценочные средства ЦУМ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619" y="2894950"/>
            <a:ext cx="4162901" cy="29070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916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67448" y="1001016"/>
            <a:ext cx="1089442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/>
              <a:t>ЭУМК</a:t>
            </a:r>
            <a:r>
              <a:rPr lang="ru-RU" sz="1600" dirty="0" smtClean="0">
                <a:latin typeface="+mj-lt"/>
              </a:rPr>
              <a:t> – цифровой продукт, объединяющий в себе материалы по основным дисциплинам или профессиональным модулям: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latin typeface="+mj-lt"/>
              </a:rPr>
              <a:t>рабочую программу, </a:t>
            </a:r>
            <a:endParaRPr lang="ru-RU" sz="1600" dirty="0" smtClean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+mj-lt"/>
              </a:rPr>
              <a:t>учебник</a:t>
            </a:r>
            <a:r>
              <a:rPr lang="ru-RU" sz="1600" dirty="0">
                <a:latin typeface="+mj-lt"/>
              </a:rPr>
              <a:t>, </a:t>
            </a:r>
            <a:endParaRPr lang="ru-RU" sz="1600" dirty="0" smtClean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+mj-lt"/>
              </a:rPr>
              <a:t>контрольно-оценочные средства,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+mj-lt"/>
              </a:rPr>
              <a:t>практические задания,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+mj-lt"/>
              </a:rPr>
              <a:t>демонстрационные материалы.</a:t>
            </a:r>
          </a:p>
          <a:p>
            <a:endParaRPr lang="ru-RU" sz="1600" dirty="0" smtClean="0">
              <a:latin typeface="+mj-lt"/>
            </a:endParaRPr>
          </a:p>
          <a:p>
            <a:r>
              <a:rPr lang="ru-RU" sz="1600" b="1" dirty="0" smtClean="0">
                <a:solidFill>
                  <a:srgbClr val="293881"/>
                </a:solidFill>
              </a:rPr>
              <a:t>Используется в смешанном обучении для: </a:t>
            </a:r>
          </a:p>
          <a:p>
            <a:endParaRPr lang="ru-RU" sz="1600" dirty="0" smtClean="0">
              <a:latin typeface="+mj-lt"/>
            </a:endParaRPr>
          </a:p>
          <a:p>
            <a:pPr marL="444500"/>
            <a:r>
              <a:rPr lang="ru-RU" sz="1600" dirty="0" smtClean="0">
                <a:latin typeface="+mj-lt"/>
              </a:rPr>
              <a:t>демонстрации текста и иллюстраций во время лекции; </a:t>
            </a:r>
          </a:p>
          <a:p>
            <a:pPr marL="444500"/>
            <a:endParaRPr lang="ru-RU" sz="1600" dirty="0" smtClean="0">
              <a:latin typeface="+mj-lt"/>
            </a:endParaRPr>
          </a:p>
          <a:p>
            <a:pPr marL="444500"/>
            <a:r>
              <a:rPr lang="ru-RU" sz="1600" dirty="0" smtClean="0">
                <a:latin typeface="+mj-lt"/>
              </a:rPr>
              <a:t>выполнения практических работ; </a:t>
            </a:r>
          </a:p>
          <a:p>
            <a:pPr marL="444500"/>
            <a:endParaRPr lang="ru-RU" sz="1600" dirty="0" smtClean="0">
              <a:latin typeface="+mj-lt"/>
            </a:endParaRPr>
          </a:p>
          <a:p>
            <a:pPr marL="444500"/>
            <a:r>
              <a:rPr lang="ru-RU" sz="1600" dirty="0" smtClean="0">
                <a:latin typeface="+mj-lt"/>
              </a:rPr>
              <a:t>контроля знаний;</a:t>
            </a:r>
          </a:p>
          <a:p>
            <a:pPr marL="444500"/>
            <a:endParaRPr lang="ru-RU" sz="1600" dirty="0" smtClean="0">
              <a:latin typeface="+mj-lt"/>
            </a:endParaRPr>
          </a:p>
          <a:p>
            <a:pPr marL="444500"/>
            <a:r>
              <a:rPr lang="ru-RU" sz="1600" dirty="0" smtClean="0">
                <a:latin typeface="+mj-lt"/>
              </a:rPr>
              <a:t>для самостоятельной/домашней работы</a:t>
            </a:r>
          </a:p>
          <a:p>
            <a:pPr marL="342900" indent="-342900" algn="just" eaLnBrk="0" hangingPunct="0">
              <a:lnSpc>
                <a:spcPct val="150000"/>
              </a:lnSpc>
              <a:spcBef>
                <a:spcPts val="0"/>
              </a:spcBef>
              <a:defRPr/>
            </a:pPr>
            <a:endParaRPr lang="ru-RU" sz="1400" dirty="0">
              <a:latin typeface="+mj-lt"/>
              <a:ea typeface="Roboto L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14370" y="6279418"/>
            <a:ext cx="275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 Lt" pitchFamily="2" charset="0"/>
                <a:sym typeface="Cambria"/>
              </a:rPr>
              <a:t>4</a:t>
            </a:r>
          </a:p>
        </p:txBody>
      </p:sp>
      <p:pic>
        <p:nvPicPr>
          <p:cNvPr id="8" name="Picture 2" descr="\\004-1\gvs\_DESIGN\ПРЕЗЕНТАЦИИ\Презентация Академия\материал\дизайн страниц akademia точки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362" y="4054817"/>
            <a:ext cx="528093" cy="140173"/>
          </a:xfrm>
          <a:prstGeom prst="rect">
            <a:avLst/>
          </a:prstGeom>
          <a:noFill/>
        </p:spPr>
      </p:pic>
      <p:pic>
        <p:nvPicPr>
          <p:cNvPr id="10" name="Picture 2" descr="\\004-1\gvs\_DESIGN\ПРЕЗЕНТАЦИИ\Презентация Академия\материал\дизайн страниц akademia точки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362" y="4519628"/>
            <a:ext cx="528093" cy="140173"/>
          </a:xfrm>
          <a:prstGeom prst="rect">
            <a:avLst/>
          </a:prstGeom>
          <a:noFill/>
        </p:spPr>
      </p:pic>
      <p:pic>
        <p:nvPicPr>
          <p:cNvPr id="11" name="Picture 2" descr="\\004-1\gvs\_DESIGN\ПРЕЗЕНТАЦИИ\Презентация Академия\материал\дизайн страниц akademia точки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362" y="5498765"/>
            <a:ext cx="528093" cy="140173"/>
          </a:xfrm>
          <a:prstGeom prst="rect">
            <a:avLst/>
          </a:prstGeom>
          <a:noFill/>
        </p:spPr>
      </p:pic>
      <p:pic>
        <p:nvPicPr>
          <p:cNvPr id="12" name="Picture 2" descr="\\004-1\gvs\_DESIGN\ПРЕЗЕНТАЦИИ\Презентация Академия\материал\дизайн страниц akademia точки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362" y="5011897"/>
            <a:ext cx="528093" cy="14017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100" y="1994919"/>
            <a:ext cx="5367092" cy="280798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5148" y="330068"/>
            <a:ext cx="6854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Электронные учебно-методические комплексы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68145" y="5104067"/>
            <a:ext cx="3583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+mj-lt"/>
              </a:rPr>
              <a:t>ЭУМК соответствуют ФГОС СПО</a:t>
            </a:r>
            <a:endParaRPr lang="ru-RU" sz="16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30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8473" y="1376916"/>
            <a:ext cx="1089442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ПУМ</a:t>
            </a:r>
            <a:r>
              <a:rPr lang="ru-RU" sz="1600" dirty="0" smtClean="0">
                <a:latin typeface="+mj-lt"/>
              </a:rPr>
              <a:t> предназначен для подготовки к демонстрационному экзамену, обучению </a:t>
            </a:r>
            <a:r>
              <a:rPr lang="ru-RU" sz="1600" dirty="0">
                <a:latin typeface="+mj-lt"/>
              </a:rPr>
              <a:t>по программам опережающей профессиональной </a:t>
            </a:r>
            <a:r>
              <a:rPr lang="ru-RU" sz="1600" dirty="0" smtClean="0">
                <a:latin typeface="+mj-lt"/>
              </a:rPr>
              <a:t>подготовки.</a:t>
            </a:r>
            <a:endParaRPr lang="ru-RU" sz="1600" dirty="0">
              <a:latin typeface="+mj-lt"/>
            </a:endParaRPr>
          </a:p>
          <a:p>
            <a:endParaRPr lang="ru-RU" sz="1600" dirty="0" smtClean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Содержит: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+mj-lt"/>
              </a:rPr>
              <a:t>краткий теоретический материал по разделу учебной дисциплины,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+mj-lt"/>
              </a:rPr>
              <a:t>практические работы и контрольные задания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 smtClean="0">
              <a:solidFill>
                <a:srgbClr val="293881"/>
              </a:solidFill>
            </a:endParaRPr>
          </a:p>
          <a:p>
            <a:r>
              <a:rPr lang="ru-RU" sz="1600" b="1" dirty="0" smtClean="0">
                <a:solidFill>
                  <a:srgbClr val="293881"/>
                </a:solidFill>
              </a:rPr>
              <a:t>Используется для:</a:t>
            </a:r>
          </a:p>
          <a:p>
            <a:endParaRPr lang="ru-RU" sz="1600" dirty="0" smtClean="0">
              <a:latin typeface="+mj-lt"/>
            </a:endParaRPr>
          </a:p>
          <a:p>
            <a:pPr marL="444500"/>
            <a:r>
              <a:rPr lang="ru-RU" sz="1600" dirty="0" smtClean="0">
                <a:latin typeface="+mj-lt"/>
              </a:rPr>
              <a:t>демонстрации процессов в динамике; </a:t>
            </a:r>
          </a:p>
          <a:p>
            <a:pPr marL="444500">
              <a:buFontTx/>
              <a:buChar char="-"/>
            </a:pPr>
            <a:endParaRPr lang="ru-RU" sz="1600" dirty="0" smtClean="0">
              <a:latin typeface="+mj-lt"/>
            </a:endParaRPr>
          </a:p>
          <a:p>
            <a:pPr marL="444500"/>
            <a:r>
              <a:rPr lang="ru-RU" sz="1600" dirty="0" smtClean="0">
                <a:latin typeface="+mj-lt"/>
              </a:rPr>
              <a:t>повышения наглядности за счет интерактивных схем, </a:t>
            </a:r>
          </a:p>
          <a:p>
            <a:pPr marL="444500"/>
            <a:r>
              <a:rPr lang="ru-RU" sz="1600" dirty="0" smtClean="0">
                <a:latin typeface="+mj-lt"/>
              </a:rPr>
              <a:t>цветных иллюстраций, анимации; </a:t>
            </a:r>
          </a:p>
          <a:p>
            <a:pPr marL="444500">
              <a:buFontTx/>
              <a:buChar char="-"/>
            </a:pPr>
            <a:endParaRPr lang="ru-RU" sz="1600" dirty="0" smtClean="0">
              <a:latin typeface="+mj-lt"/>
            </a:endParaRPr>
          </a:p>
          <a:p>
            <a:pPr marL="444500"/>
            <a:r>
              <a:rPr lang="ru-RU" sz="1600" dirty="0" smtClean="0">
                <a:latin typeface="+mj-lt"/>
              </a:rPr>
              <a:t>облегчения усвоения за счет дробления материала на модули, </a:t>
            </a:r>
          </a:p>
          <a:p>
            <a:pPr marL="444500"/>
            <a:r>
              <a:rPr lang="ru-RU" sz="1600" dirty="0" smtClean="0">
                <a:latin typeface="+mj-lt"/>
              </a:rPr>
              <a:t>краткости и доступности изложения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14370" y="6279418"/>
            <a:ext cx="275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 Lt" pitchFamily="2" charset="0"/>
                <a:sym typeface="Cambria"/>
              </a:rPr>
              <a:t>5</a:t>
            </a:r>
          </a:p>
        </p:txBody>
      </p:sp>
      <p:pic>
        <p:nvPicPr>
          <p:cNvPr id="8" name="Picture 2" descr="\\004-1\gvs\_DESIGN\ПРЕЗЕНТАЦИИ\Презентация Академия\материал\дизайн страниц akademia точки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001" y="3676574"/>
            <a:ext cx="528093" cy="140173"/>
          </a:xfrm>
          <a:prstGeom prst="rect">
            <a:avLst/>
          </a:prstGeom>
          <a:noFill/>
        </p:spPr>
      </p:pic>
      <p:pic>
        <p:nvPicPr>
          <p:cNvPr id="10" name="Picture 2" descr="\\004-1\gvs\_DESIGN\ПРЕЗЕНТАЦИИ\Презентация Академия\материал\дизайн страниц akademia точки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001" y="4196801"/>
            <a:ext cx="528093" cy="140173"/>
          </a:xfrm>
          <a:prstGeom prst="rect">
            <a:avLst/>
          </a:prstGeom>
          <a:noFill/>
        </p:spPr>
      </p:pic>
      <p:pic>
        <p:nvPicPr>
          <p:cNvPr id="12" name="Picture 2" descr="\\004-1\gvs\_DESIGN\ПРЕЗЕНТАЦИИ\Презентация Академия\материал\дизайн страниц akademia точки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001" y="4929217"/>
            <a:ext cx="528093" cy="14017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45148" y="279457"/>
            <a:ext cx="634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Программно-учебные модули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18" y="2500383"/>
            <a:ext cx="4538429" cy="2662185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30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9381" y="1451497"/>
            <a:ext cx="108944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</a:rPr>
              <a:t>ПУМ по английскому языку </a:t>
            </a:r>
            <a:r>
              <a:rPr lang="ru-RU" sz="1600" dirty="0" smtClean="0">
                <a:latin typeface="+mj-lt"/>
              </a:rPr>
              <a:t>поможет научиться </a:t>
            </a:r>
            <a:r>
              <a:rPr lang="ru-RU" sz="1600" dirty="0">
                <a:latin typeface="+mj-lt"/>
              </a:rPr>
              <a:t>правильно употреблять специализированные профессиональные термины; читать и понимать инструкции к оборудованию и профессиональные </a:t>
            </a:r>
            <a:r>
              <a:rPr lang="ru-RU" sz="1600" dirty="0" smtClean="0">
                <a:latin typeface="+mj-lt"/>
              </a:rPr>
              <a:t>журналы.</a:t>
            </a:r>
          </a:p>
          <a:p>
            <a:r>
              <a:rPr lang="ru-RU" sz="1600" dirty="0">
                <a:latin typeface="+mj-lt"/>
              </a:rPr>
              <a:t/>
            </a:r>
            <a:br>
              <a:rPr lang="ru-RU" sz="1600" dirty="0">
                <a:latin typeface="+mj-lt"/>
              </a:rPr>
            </a:br>
            <a:endParaRPr lang="ru-RU" sz="1600" dirty="0" smtClean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Каждый раздел  имеет четкую структуру и состоит из 3 блоков:</a:t>
            </a:r>
          </a:p>
          <a:p>
            <a:endParaRPr lang="ru-RU" sz="16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+mj-lt"/>
              </a:rPr>
              <a:t>Keywords </a:t>
            </a:r>
            <a:r>
              <a:rPr lang="ru-RU" sz="1600" dirty="0" smtClean="0">
                <a:latin typeface="+mj-lt"/>
              </a:rPr>
              <a:t>(</a:t>
            </a:r>
            <a:r>
              <a:rPr lang="ru-RU" sz="1600" dirty="0" err="1" smtClean="0">
                <a:latin typeface="+mj-lt"/>
              </a:rPr>
              <a:t>аудированный</a:t>
            </a:r>
            <a:r>
              <a:rPr lang="ru-RU" sz="1600" dirty="0" smtClean="0">
                <a:latin typeface="+mj-lt"/>
              </a:rPr>
              <a:t> словарь ключевых слов и понятий),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+mj-lt"/>
              </a:rPr>
              <a:t>Practices </a:t>
            </a:r>
            <a:r>
              <a:rPr lang="ru-RU" sz="1600" dirty="0" smtClean="0">
                <a:latin typeface="+mj-lt"/>
              </a:rPr>
              <a:t>(</a:t>
            </a:r>
            <a:r>
              <a:rPr lang="ru-RU" sz="1600" dirty="0">
                <a:latin typeface="+mj-lt"/>
              </a:rPr>
              <a:t>тексты для чтения и </a:t>
            </a:r>
            <a:r>
              <a:rPr lang="ru-RU" sz="1600" dirty="0" err="1">
                <a:latin typeface="+mj-lt"/>
              </a:rPr>
              <a:t>аудирования</a:t>
            </a:r>
            <a:r>
              <a:rPr lang="ru-RU" sz="1600" dirty="0">
                <a:latin typeface="+mj-lt"/>
              </a:rPr>
              <a:t>, диалоги, </a:t>
            </a:r>
            <a:r>
              <a:rPr lang="ru-RU" sz="1600" dirty="0" smtClean="0">
                <a:latin typeface="+mj-lt"/>
              </a:rPr>
              <a:t> </a:t>
            </a:r>
          </a:p>
          <a:p>
            <a:r>
              <a:rPr lang="ru-RU" sz="1600" dirty="0" smtClean="0">
                <a:latin typeface="+mj-lt"/>
              </a:rPr>
              <a:t>      лексико-грамматические </a:t>
            </a:r>
            <a:r>
              <a:rPr lang="ru-RU" sz="1600" dirty="0">
                <a:latin typeface="+mj-lt"/>
              </a:rPr>
              <a:t>интерактивные задания </a:t>
            </a:r>
            <a:r>
              <a:rPr lang="ru-RU" sz="1600" dirty="0" smtClean="0">
                <a:latin typeface="+mj-lt"/>
              </a:rPr>
              <a:t>и упражнения),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+mj-lt"/>
              </a:rPr>
              <a:t>Practice control </a:t>
            </a:r>
            <a:r>
              <a:rPr lang="ru-RU" sz="1600" dirty="0" smtClean="0">
                <a:latin typeface="+mj-lt"/>
              </a:rPr>
              <a:t>(контрольная работа)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14370" y="6279418"/>
            <a:ext cx="275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 Lt" pitchFamily="2" charset="0"/>
                <a:sym typeface="Cambria"/>
              </a:rPr>
              <a:t>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9673" y="323273"/>
            <a:ext cx="6650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Программно-учебные модули </a:t>
            </a:r>
            <a:r>
              <a:rPr lang="ru-RU" sz="2000" dirty="0" smtClean="0">
                <a:solidFill>
                  <a:schemeClr val="bg1"/>
                </a:solidFill>
              </a:rPr>
              <a:t>по</a:t>
            </a:r>
            <a:r>
              <a:rPr lang="ru-RU" sz="2000" dirty="0" smtClean="0">
                <a:solidFill>
                  <a:schemeClr val="bg1"/>
                </a:solidFill>
              </a:rPr>
              <a:t> английскому языку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744" y="2470444"/>
            <a:ext cx="4960007" cy="284556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30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05771" y="1391417"/>
            <a:ext cx="109320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+mj-lt"/>
              </a:rPr>
              <a:t>Виртуальный практикум </a:t>
            </a:r>
            <a:r>
              <a:rPr lang="ru-RU" sz="1600" dirty="0" smtClean="0">
                <a:latin typeface="+mj-lt"/>
              </a:rPr>
              <a:t>позволяет с </a:t>
            </a:r>
            <a:r>
              <a:rPr lang="ru-RU" sz="1600" dirty="0">
                <a:latin typeface="+mj-lt"/>
              </a:rPr>
              <a:t>помощью компьютерных имитаций сформировать и развить базовые профессиональные навыки и подготовиться к работе в реальных </a:t>
            </a:r>
            <a:r>
              <a:rPr lang="ru-RU" sz="1600" dirty="0" smtClean="0">
                <a:latin typeface="+mj-lt"/>
              </a:rPr>
              <a:t>условиях. </a:t>
            </a:r>
          </a:p>
          <a:p>
            <a:endParaRPr lang="ru-RU" sz="1600" dirty="0" smtClean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Содержит: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+mj-lt"/>
              </a:rPr>
              <a:t>практикум-тренинг,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+mj-lt"/>
              </a:rPr>
              <a:t>практикум-контроль.</a:t>
            </a:r>
          </a:p>
          <a:p>
            <a:endParaRPr lang="ru-RU" sz="1600" b="1" dirty="0" smtClean="0">
              <a:latin typeface="+mj-lt"/>
            </a:endParaRPr>
          </a:p>
          <a:p>
            <a:r>
              <a:rPr lang="ru-RU" sz="1600" b="1" dirty="0" smtClean="0">
                <a:solidFill>
                  <a:srgbClr val="293881"/>
                </a:solidFill>
              </a:rPr>
              <a:t>Используется для:</a:t>
            </a:r>
          </a:p>
          <a:p>
            <a:endParaRPr lang="ru-RU" sz="1600" dirty="0" smtClean="0">
              <a:latin typeface="+mj-lt"/>
            </a:endParaRPr>
          </a:p>
          <a:p>
            <a:pPr marL="444500"/>
            <a:r>
              <a:rPr lang="ru-RU" sz="1600" dirty="0" smtClean="0">
                <a:latin typeface="+mj-lt"/>
              </a:rPr>
              <a:t>проведения практической/лабораторной работы;</a:t>
            </a:r>
          </a:p>
          <a:p>
            <a:pPr marL="444500">
              <a:buFontTx/>
              <a:buChar char="-"/>
            </a:pPr>
            <a:endParaRPr lang="ru-RU" sz="1600" dirty="0" smtClean="0">
              <a:latin typeface="+mj-lt"/>
            </a:endParaRPr>
          </a:p>
          <a:p>
            <a:pPr marL="444500"/>
            <a:r>
              <a:rPr lang="ru-RU" sz="1600" dirty="0" smtClean="0">
                <a:latin typeface="+mj-lt"/>
              </a:rPr>
              <a:t> самостоятельной отработки операций</a:t>
            </a:r>
          </a:p>
          <a:p>
            <a:pPr marL="444500"/>
            <a:endParaRPr lang="ru-RU" sz="1600" dirty="0" smtClean="0">
              <a:latin typeface="+mj-lt"/>
            </a:endParaRPr>
          </a:p>
          <a:p>
            <a:pPr marL="444500"/>
            <a:r>
              <a:rPr lang="ru-RU" sz="1600" dirty="0" smtClean="0">
                <a:latin typeface="+mj-lt"/>
              </a:rPr>
              <a:t>учебной практики студентов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14370" y="6279418"/>
            <a:ext cx="275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 Lt" pitchFamily="2" charset="0"/>
                <a:sym typeface="Cambria"/>
              </a:rPr>
              <a:t>6</a:t>
            </a:r>
          </a:p>
        </p:txBody>
      </p:sp>
      <p:pic>
        <p:nvPicPr>
          <p:cNvPr id="8" name="Picture 2" descr="\\004-1\gvs\_DESIGN\ПРЕЗЕНТАЦИИ\Презентация Академия\материал\дизайн страниц akademia точки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771" y="3702349"/>
            <a:ext cx="528093" cy="140173"/>
          </a:xfrm>
          <a:prstGeom prst="rect">
            <a:avLst/>
          </a:prstGeom>
          <a:noFill/>
        </p:spPr>
      </p:pic>
      <p:pic>
        <p:nvPicPr>
          <p:cNvPr id="10" name="Picture 2" descr="\\004-1\gvs\_DESIGN\ПРЕЗЕНТАЦИИ\Презентация Академия\материал\дизайн страниц akademia точки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771" y="4167160"/>
            <a:ext cx="528093" cy="140173"/>
          </a:xfrm>
          <a:prstGeom prst="rect">
            <a:avLst/>
          </a:prstGeom>
          <a:noFill/>
        </p:spPr>
      </p:pic>
      <p:pic>
        <p:nvPicPr>
          <p:cNvPr id="12" name="Picture 2" descr="\\004-1\gvs\_DESIGN\ПРЕЗЕНТАЦИИ\Презентация Академия\материал\дизайн страниц akademia точки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771" y="4659429"/>
            <a:ext cx="528093" cy="14017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69818" y="332509"/>
            <a:ext cx="5671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Виртуальные практикумы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26" y="2358056"/>
            <a:ext cx="4378831" cy="3072925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30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5147" y="1216493"/>
            <a:ext cx="1059550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+mj-lt"/>
              </a:rPr>
              <a:t>Виртуальные практикумы на английском языке </a:t>
            </a:r>
            <a:r>
              <a:rPr lang="ru-RU" sz="1600" dirty="0" smtClean="0">
                <a:latin typeface="+mj-lt"/>
              </a:rPr>
              <a:t>создаются </a:t>
            </a:r>
            <a:r>
              <a:rPr lang="ru-RU" sz="1600" dirty="0">
                <a:latin typeface="+mj-lt"/>
              </a:rPr>
              <a:t>в соответствии с Национальными профессиональными стандартами Великобритании</a:t>
            </a:r>
            <a:r>
              <a:rPr lang="ru-RU" sz="1600" dirty="0" smtClean="0">
                <a:latin typeface="+mj-lt"/>
              </a:rPr>
              <a:t>. </a:t>
            </a:r>
          </a:p>
          <a:p>
            <a:endParaRPr lang="ru-RU" sz="1600" dirty="0" smtClean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Содержат: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+mj-lt"/>
              </a:rPr>
              <a:t>т</a:t>
            </a:r>
            <a:r>
              <a:rPr lang="ru-RU" sz="1600" dirty="0" smtClean="0">
                <a:latin typeface="+mj-lt"/>
              </a:rPr>
              <a:t>еоретическую часть (теория + проверка + тест),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+mj-lt"/>
              </a:rPr>
              <a:t>п</a:t>
            </a:r>
            <a:r>
              <a:rPr lang="ru-RU" sz="1600" dirty="0" smtClean="0">
                <a:latin typeface="+mj-lt"/>
              </a:rPr>
              <a:t>рактическую часть (тренинг + оценивание)</a:t>
            </a:r>
          </a:p>
          <a:p>
            <a:endParaRPr lang="ru-RU" sz="1600" dirty="0" smtClean="0">
              <a:latin typeface="+mj-lt"/>
            </a:endParaRP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Позволяют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:</a:t>
            </a:r>
          </a:p>
          <a:p>
            <a:r>
              <a:rPr lang="ru-RU" sz="1600" b="1" dirty="0" smtClean="0">
                <a:latin typeface="+mj-lt"/>
              </a:rPr>
              <a:t> </a:t>
            </a:r>
            <a:endParaRPr lang="ru-RU" sz="1600" dirty="0" smtClean="0">
              <a:latin typeface="+mj-lt"/>
            </a:endParaRPr>
          </a:p>
          <a:p>
            <a:pPr marL="444500"/>
            <a:r>
              <a:rPr lang="ru-RU" sz="1600" dirty="0" smtClean="0">
                <a:latin typeface="+mj-lt"/>
              </a:rPr>
              <a:t>овладеть коммуникативными</a:t>
            </a:r>
            <a:r>
              <a:rPr lang="en-US" sz="1600" dirty="0" smtClean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и профессиональными </a:t>
            </a:r>
          </a:p>
          <a:p>
            <a:pPr marL="444500"/>
            <a:r>
              <a:rPr lang="ru-RU" sz="1600" dirty="0" smtClean="0">
                <a:latin typeface="+mj-lt"/>
              </a:rPr>
              <a:t>компетенциями; </a:t>
            </a:r>
          </a:p>
          <a:p>
            <a:pPr marL="444500">
              <a:buFontTx/>
              <a:buChar char="-"/>
            </a:pPr>
            <a:endParaRPr lang="ru-RU" sz="1600" dirty="0" smtClean="0">
              <a:latin typeface="+mj-lt"/>
            </a:endParaRPr>
          </a:p>
          <a:p>
            <a:pPr marL="444500"/>
            <a:r>
              <a:rPr lang="ru-RU" sz="1600" dirty="0" smtClean="0">
                <a:latin typeface="+mj-lt"/>
              </a:rPr>
              <a:t>сформировать и систематизировать словарный запас </a:t>
            </a:r>
          </a:p>
          <a:p>
            <a:pPr marL="444500"/>
            <a:r>
              <a:rPr lang="ru-RU" sz="1600" dirty="0" smtClean="0">
                <a:latin typeface="+mj-lt"/>
              </a:rPr>
              <a:t>в данной профессиональной сфере;</a:t>
            </a:r>
          </a:p>
          <a:p>
            <a:pPr marL="444500">
              <a:buFontTx/>
              <a:buChar char="-"/>
            </a:pPr>
            <a:endParaRPr lang="ru-RU" sz="1600" dirty="0" smtClean="0">
              <a:latin typeface="+mj-lt"/>
            </a:endParaRPr>
          </a:p>
          <a:p>
            <a:pPr marL="444500"/>
            <a:r>
              <a:rPr lang="ru-RU" sz="1600" dirty="0" smtClean="0">
                <a:latin typeface="+mj-lt"/>
              </a:rPr>
              <a:t>улучшить восприятие речи на слух и отработать </a:t>
            </a:r>
          </a:p>
          <a:p>
            <a:pPr marL="444500"/>
            <a:r>
              <a:rPr lang="ru-RU" sz="1600" dirty="0" smtClean="0">
                <a:latin typeface="+mj-lt"/>
              </a:rPr>
              <a:t>произношение за счет </a:t>
            </a:r>
            <a:r>
              <a:rPr lang="ru-RU" sz="1600" dirty="0" err="1" smtClean="0">
                <a:latin typeface="+mj-lt"/>
              </a:rPr>
              <a:t>аудирования</a:t>
            </a:r>
            <a:r>
              <a:rPr lang="ru-RU" sz="1600" dirty="0" smtClean="0">
                <a:latin typeface="+mj-lt"/>
              </a:rPr>
              <a:t>;</a:t>
            </a:r>
          </a:p>
          <a:p>
            <a:pPr marL="444500">
              <a:buFontTx/>
              <a:buChar char="-"/>
            </a:pPr>
            <a:endParaRPr lang="ru-RU" sz="1600" dirty="0" smtClean="0">
              <a:latin typeface="+mj-lt"/>
            </a:endParaRPr>
          </a:p>
          <a:p>
            <a:pPr marL="444500"/>
            <a:r>
              <a:rPr lang="ru-RU" sz="1600" dirty="0" smtClean="0">
                <a:latin typeface="+mj-lt"/>
              </a:rPr>
              <a:t>расширить и углубить знания студентов по профессии </a:t>
            </a:r>
          </a:p>
          <a:p>
            <a:pPr marL="444500"/>
            <a:r>
              <a:rPr lang="ru-RU" sz="1600" dirty="0" smtClean="0">
                <a:latin typeface="+mj-lt"/>
              </a:rPr>
              <a:t>одновременно с изучением английского языка</a:t>
            </a:r>
          </a:p>
          <a:p>
            <a:pPr marL="444500"/>
            <a:endParaRPr lang="ru-RU" sz="16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14370" y="6279418"/>
            <a:ext cx="275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 Lt" pitchFamily="2" charset="0"/>
                <a:sym typeface="Cambria"/>
              </a:rPr>
              <a:t>8</a:t>
            </a:r>
          </a:p>
        </p:txBody>
      </p:sp>
      <p:pic>
        <p:nvPicPr>
          <p:cNvPr id="11" name="Picture 2" descr="\\004-1\gvs\_DESIGN\ПРЕЗЕНТАЦИИ\Презентация Академия\материал\дизайн страниц akademia точки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47" y="3523117"/>
            <a:ext cx="528093" cy="140173"/>
          </a:xfrm>
          <a:prstGeom prst="rect">
            <a:avLst/>
          </a:prstGeom>
          <a:noFill/>
        </p:spPr>
      </p:pic>
      <p:pic>
        <p:nvPicPr>
          <p:cNvPr id="13" name="Picture 2" descr="\\004-1\gvs\_DESIGN\ПРЕЗЕНТАЦИИ\Презентация Академия\материал\дизайн страниц akademia точки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47" y="4265017"/>
            <a:ext cx="528093" cy="140173"/>
          </a:xfrm>
          <a:prstGeom prst="rect">
            <a:avLst/>
          </a:prstGeom>
          <a:noFill/>
        </p:spPr>
      </p:pic>
      <p:pic>
        <p:nvPicPr>
          <p:cNvPr id="14" name="Picture 2" descr="\\004-1\gvs\_DESIGN\ПРЕЗЕНТАЦИИ\Презентация Академия\материал\дизайн страниц akademia точки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47" y="5724448"/>
            <a:ext cx="528093" cy="140173"/>
          </a:xfrm>
          <a:prstGeom prst="rect">
            <a:avLst/>
          </a:prstGeom>
          <a:noFill/>
        </p:spPr>
      </p:pic>
      <p:pic>
        <p:nvPicPr>
          <p:cNvPr id="15" name="Picture 2" descr="\\004-1\gvs\_DESIGN\ПРЕЗЕНТАЦИИ\Презентация Академия\материал\дизайн страниц akademia точки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47" y="5006666"/>
            <a:ext cx="528093" cy="14017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865" y="2220790"/>
            <a:ext cx="5334462" cy="30909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5148" y="277091"/>
            <a:ext cx="5995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Виртуальные практикумы на английском языке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554</Words>
  <Application>Microsoft Office PowerPoint</Application>
  <PresentationFormat>Широкоэкранный</PresentationFormat>
  <Paragraphs>163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Roboto Lt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Мусинская Наталья Викторовна</cp:lastModifiedBy>
  <cp:revision>291</cp:revision>
  <dcterms:created xsi:type="dcterms:W3CDTF">2018-05-23T19:46:26Z</dcterms:created>
  <dcterms:modified xsi:type="dcterms:W3CDTF">2019-12-03T15:26:46Z</dcterms:modified>
</cp:coreProperties>
</file>